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55DCF5-8954-432A-8C48-28890CA50509}" type="datetime1">
              <a:rPr lang="fr-FR" smtClean="0"/>
              <a:t>17/10/2024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5AC0B07-4EF2-42C9-B2A0-D43E32D5E9D9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34DAB-C7D2-D73E-7851-972C34A1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92B8172-0D55-3C6E-5773-18FE419DD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EA780B0-F9DF-5D89-98A1-0A0A5BCCB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31DEE7-8542-87A1-00E8-FC9C71EB75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022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5119-5187-3AA0-8170-4534BCE81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57194A0A-592A-632B-91BA-3C522FF8D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29EA663-B586-36FC-400C-3D0925828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6AD84A-F818-C00F-75F7-FD06ABD0CC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81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CAB1D-371A-6B40-8238-12E312F8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DEA59D15-2F98-38D9-9055-07650704B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DAC564E-70D8-12FC-861B-16A0B464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101CE8-3ECA-AB89-A4EA-B51979CF4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668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2E844-0A2F-4225-67D7-B07F04EC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6FD81ACA-D367-2172-01FD-C6D005522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08438AD-E7AF-5505-9471-AEC9D220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A40256-CA16-EC10-3E16-8F347E1AB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88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A5F52-83F2-66DA-D3D1-0F6504067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4838129-308B-E69E-7C1B-E90BFC570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365FABC-65E0-073A-9CB7-379F53356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DC6277-2B2D-5876-5897-AC4F44655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499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D649B-8802-888B-2054-7DF9F7C8D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1900C64-CB4C-3246-C040-5D461872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0A94B05-E7D3-C656-3F78-8BABE99FE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3160E8-EE16-3B3C-3FF1-A0C2A023A9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0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5046-A9B3-7285-AC36-B566EF244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CA298B3-0B41-67A0-661C-386844FAF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F7F02B0-6696-2DFB-05F4-FEA15D5BA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A1533F-0DCD-A8B5-4F4A-865E129D2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951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B0265-C13F-E866-E8B3-26144F0C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54F757D-1365-B3EE-5654-76B79542C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75A19E8-E5DD-6632-85C0-741842FC9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A7FED5-E1E5-B974-BAB5-4D4260A75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362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82C9-957A-C051-B94F-7A539193E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5456E63-F2BF-D215-B257-BEF43E76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FE7524B-E1D2-DD71-3DC4-5B8FA8443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911079-0362-52DB-92E8-F1AC3D183B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43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FBE345-CA4F-4E35-9EBE-06DA61DF33CB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9520C9-CA35-4C0D-AC1A-25266CFD2792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F511DE-D269-4C34-9024-5234D6E19A04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F8D706-3A35-4984-92BA-4CDCDD2ECB81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Zone de texte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4C3B00-7C64-4B0E-8B21-1C086A015C3A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CD01C4-CEC9-4BA9-B7CC-CA153C9910BB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54A12-1F8C-441A-8EBB-F78A6A3A53B5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24173-3BE8-4C8A-AE56-9B5045BC6B05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64AC17-7629-4F43-9F69-7BFE9226D67E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BFA53A-D848-41EC-9126-CA18ACF7A772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75231B-B1D4-430C-A603-C2DAE236136D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CE2780-690E-4DF1-8865-453564E4CD87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C6571-48E7-4D78-8A00-8361B96A97EA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DF9988-86F4-443A-BCFE-C8CADE69FBBB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B1986-F7DA-482D-BCE6-8ECA29E99792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3370-ABDA-44D3-A0BC-FFCFFB77A6FF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F3B09-9C83-4308-A7B5-95A11F5231FF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967C041-36C6-41AB-A4B3-F8C6544CAFAE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77841" y="203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083747"/>
            <a:ext cx="9001462" cy="2032692"/>
          </a:xfrm>
        </p:spPr>
        <p:txBody>
          <a:bodyPr rtlCol="0">
            <a:normAutofit fontScale="9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Le machine </a:t>
            </a:r>
            <a:r>
              <a:rPr lang="fr-FR" dirty="0" err="1">
                <a:solidFill>
                  <a:srgbClr val="FFFFFF"/>
                </a:solidFill>
              </a:rPr>
              <a:t>learning</a:t>
            </a:r>
            <a:r>
              <a:rPr lang="fr-FR" dirty="0">
                <a:solidFill>
                  <a:srgbClr val="FFFFFF"/>
                </a:solidFill>
              </a:rPr>
              <a:t> au service de l’agriculture de précision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7821" y="6200186"/>
            <a:ext cx="10262681" cy="658829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Présenté par Elise </a:t>
            </a:r>
            <a:r>
              <a:rPr lang="fr-FR" dirty="0" err="1">
                <a:solidFill>
                  <a:srgbClr val="FFFFFF"/>
                </a:solidFill>
              </a:rPr>
              <a:t>Lonchampt</a:t>
            </a:r>
            <a:r>
              <a:rPr lang="fr-FR" dirty="0">
                <a:solidFill>
                  <a:srgbClr val="FFFFFF"/>
                </a:solidFill>
              </a:rPr>
              <a:t>, Emma Da Costa Silva, Maud Lesage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E59F512-8CAE-B393-8661-0AAF4CDB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9274531E-4468-CCCB-DDE3-099E21E4C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6103DFF-58DF-BCEE-6C8F-9BAC94058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6B9F7B-F183-01E6-0286-EF841634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 err="1"/>
              <a:t>Persepectives</a:t>
            </a:r>
            <a:r>
              <a:rPr lang="fr-FR" dirty="0"/>
              <a:t> :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et 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227726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18D889A6-E996-ABFF-B13F-73E761603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A1AB1695-A5E7-00E9-1F1C-C883D8465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70EC44C-124A-A2DC-5F98-07B2E8589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73C34E-5D39-3DA7-30D6-5915A5FF2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4129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Contexte global : agriculture et défis mondiaux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D0F2EE7-267A-C57C-4E52-B847FC85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29" y="2075234"/>
            <a:ext cx="4011456" cy="4173166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01E1DDE-F2E6-3FA3-11EF-AC7120C23B66}"/>
              </a:ext>
            </a:extLst>
          </p:cNvPr>
          <p:cNvSpPr txBox="1">
            <a:spLocks/>
          </p:cNvSpPr>
          <p:nvPr/>
        </p:nvSpPr>
        <p:spPr>
          <a:xfrm>
            <a:off x="5774384" y="2309362"/>
            <a:ext cx="5130324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Population mondiale : 9,1 milliards en 2050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Défi : nourrir toute la population</a:t>
            </a:r>
          </a:p>
        </p:txBody>
      </p:sp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406ACA9-84DB-2D10-E4C0-43771677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AB2E1723-926A-25BF-1C21-85D9B7196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DD0ADA-594B-F2F0-110B-493D79FE7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974403-5187-C394-67FC-C524C8CE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Qu’est-ce que l’agriculture de précision ?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06E8BDD-7F8E-86C9-AEFE-90A3A32EC5B4}"/>
              </a:ext>
            </a:extLst>
          </p:cNvPr>
          <p:cNvSpPr txBox="1">
            <a:spLocks/>
          </p:cNvSpPr>
          <p:nvPr/>
        </p:nvSpPr>
        <p:spPr>
          <a:xfrm>
            <a:off x="6335567" y="2204396"/>
            <a:ext cx="5130324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Gestion des parcelles agricoles en s’appuyant sur des données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Prendre des décisions optimisées pour chaque parcelle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F58433F-651B-A864-27D3-F19CB8C7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3" y="2543491"/>
            <a:ext cx="5080922" cy="30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7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809340B6-C185-BBB3-A44B-4A62FDC20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561A936D-BD98-A6F6-2891-8658D51BC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99EDE83-412A-866D-49DC-FF11FB77B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0B79B-991A-9D2A-4AB0-87FF45E3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Le rôle du machine </a:t>
            </a:r>
            <a:r>
              <a:rPr lang="fr-FR" dirty="0" err="1"/>
              <a:t>learning</a:t>
            </a:r>
            <a:r>
              <a:rPr lang="fr-FR" dirty="0"/>
              <a:t> dans l’agriculture de précision ?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B81F925-F823-E68D-0CC9-D531497DCC7A}"/>
              </a:ext>
            </a:extLst>
          </p:cNvPr>
          <p:cNvSpPr txBox="1">
            <a:spLocks/>
          </p:cNvSpPr>
          <p:nvPr/>
        </p:nvSpPr>
        <p:spPr>
          <a:xfrm>
            <a:off x="6335567" y="2204396"/>
            <a:ext cx="5130324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Analyser les données des capteurs 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Aide pour les prises de décisions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72E371-6EA7-B583-297C-81C417394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14" y="2477726"/>
            <a:ext cx="5614661" cy="31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82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8B03E5CA-DF96-92DE-05FE-ECEAA751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415B6E44-DED1-1C48-3B4B-BE0414D3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CA62239-59AB-53FD-71D8-E1CF3BED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ADE2CD-6D79-E70C-5CF4-50F21A04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Présentation du jeu de données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B5F69EA-00CF-3D3C-A18E-5C3B492BAEE9}"/>
              </a:ext>
            </a:extLst>
          </p:cNvPr>
          <p:cNvSpPr txBox="1">
            <a:spLocks/>
          </p:cNvSpPr>
          <p:nvPr/>
        </p:nvSpPr>
        <p:spPr>
          <a:xfrm>
            <a:off x="5755608" y="2089534"/>
            <a:ext cx="5729242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fr-FR" sz="2500" cap="none" dirty="0"/>
          </a:p>
          <a:p>
            <a:r>
              <a:rPr lang="fr-FR" sz="2500" cap="none" dirty="0"/>
              <a:t>Objectif : </a:t>
            </a:r>
            <a:r>
              <a:rPr lang="fr-FR" sz="2500" b="0" cap="none" dirty="0"/>
              <a:t>prédire les cultures optimales en fonction des caractéristiques physico-chimiques des sols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Description : 2200 individus et 8 variables</a:t>
            </a:r>
          </a:p>
          <a:p>
            <a:endParaRPr lang="fr-FR" sz="2500" cap="none" dirty="0"/>
          </a:p>
          <a:p>
            <a:r>
              <a:rPr lang="fr-FR" sz="2500" b="0" cap="none" dirty="0"/>
              <a:t>1 variable des noms des cultures (22 modalités)</a:t>
            </a:r>
          </a:p>
          <a:p>
            <a:endParaRPr lang="fr-FR" sz="2500" b="0" cap="none" dirty="0"/>
          </a:p>
          <a:p>
            <a:r>
              <a:rPr lang="fr-FR" sz="2500" b="0" cap="none" dirty="0"/>
              <a:t>7 variables de description des sols :</a:t>
            </a:r>
          </a:p>
          <a:p>
            <a:endParaRPr lang="fr-FR" sz="2500" b="0" cap="none" dirty="0"/>
          </a:p>
          <a:p>
            <a:r>
              <a:rPr lang="fr-FR" sz="2500" b="0" cap="none" dirty="0"/>
              <a:t>Azote - Phosphore - Potassium - Température - Humidité - pH - Pluie</a:t>
            </a:r>
          </a:p>
          <a:p>
            <a:endParaRPr lang="fr-FR" sz="2500" b="0" cap="none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FF5A13-4CC0-F589-8C02-B4151693E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87" y="2089534"/>
            <a:ext cx="4530610" cy="3016631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017DBBF-5D71-B772-946D-55F680FD6590}"/>
              </a:ext>
            </a:extLst>
          </p:cNvPr>
          <p:cNvSpPr txBox="1">
            <a:spLocks/>
          </p:cNvSpPr>
          <p:nvPr/>
        </p:nvSpPr>
        <p:spPr>
          <a:xfrm>
            <a:off x="707150" y="5603050"/>
            <a:ext cx="5178084" cy="972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Inde : </a:t>
            </a:r>
            <a:r>
              <a:rPr lang="fr-FR" sz="2500" b="0" cap="none" dirty="0"/>
              <a:t>70% de la population pratique l’agriculture</a:t>
            </a:r>
          </a:p>
          <a:p>
            <a:endParaRPr lang="fr-FR" sz="2500" cap="none" dirty="0"/>
          </a:p>
          <a:p>
            <a:endParaRPr lang="fr-FR" sz="2500" b="0" cap="none" dirty="0"/>
          </a:p>
        </p:txBody>
      </p:sp>
    </p:spTree>
    <p:extLst>
      <p:ext uri="{BB962C8B-B14F-4D97-AF65-F5344CB8AC3E}">
        <p14:creationId xmlns:p14="http://schemas.microsoft.com/office/powerpoint/2010/main" val="314632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9C1E6311-AB08-74B8-5E86-3B6E89BE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D1CEC292-A16D-4363-E396-7227D7190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F572FE6-0BC0-979A-4E23-3F420167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35419B-9350-B05A-ADC7-F98CC515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Méthodes de Machine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5702A04-CC0D-E051-159B-A183EE3EFFA6}"/>
              </a:ext>
            </a:extLst>
          </p:cNvPr>
          <p:cNvSpPr txBox="1">
            <a:spLocks/>
          </p:cNvSpPr>
          <p:nvPr/>
        </p:nvSpPr>
        <p:spPr>
          <a:xfrm>
            <a:off x="707150" y="5594530"/>
            <a:ext cx="5178084" cy="981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b="0" cap="none" dirty="0"/>
              <a:t>Méthode KNN (plus proches voisins)</a:t>
            </a:r>
          </a:p>
          <a:p>
            <a:endParaRPr lang="fr-FR" sz="2500" b="0" cap="non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46E0DE-517E-21BD-48AC-879ED44B6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31" y="2148306"/>
            <a:ext cx="4039521" cy="32338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74B7A1A-F286-CC87-A1AA-B45B62F1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326" y="2148306"/>
            <a:ext cx="5255230" cy="323517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A3C78789-ECA0-7085-75E4-8B74194FBA61}"/>
              </a:ext>
            </a:extLst>
          </p:cNvPr>
          <p:cNvSpPr txBox="1">
            <a:spLocks/>
          </p:cNvSpPr>
          <p:nvPr/>
        </p:nvSpPr>
        <p:spPr>
          <a:xfrm>
            <a:off x="6050899" y="5594530"/>
            <a:ext cx="5178084" cy="744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b="0" cap="none" dirty="0"/>
              <a:t>Méthode </a:t>
            </a:r>
            <a:r>
              <a:rPr lang="fr-FR" sz="2500" b="0" cap="none" dirty="0" err="1"/>
              <a:t>Random</a:t>
            </a:r>
            <a:r>
              <a:rPr lang="fr-FR" sz="2500" b="0" cap="none" dirty="0"/>
              <a:t> Forest</a:t>
            </a:r>
          </a:p>
          <a:p>
            <a:endParaRPr lang="fr-FR" sz="2500" b="0" cap="none" dirty="0"/>
          </a:p>
        </p:txBody>
      </p:sp>
    </p:spTree>
    <p:extLst>
      <p:ext uri="{BB962C8B-B14F-4D97-AF65-F5344CB8AC3E}">
        <p14:creationId xmlns:p14="http://schemas.microsoft.com/office/powerpoint/2010/main" val="1032604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082375D7-3B29-9C0F-3C75-7996F3AA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F909BE82-9657-DE86-EA4C-25391FE4D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11758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119718C-0CDC-AF1D-57D2-22EDAE0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EE1813-2987-DDAD-9B03-9F5DA7845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Méthodes 1 : </a:t>
            </a:r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BE46681C-3FD7-7E54-28D8-627BBD5E9A1A}"/>
              </a:ext>
            </a:extLst>
          </p:cNvPr>
          <p:cNvSpPr txBox="1">
            <a:spLocks/>
          </p:cNvSpPr>
          <p:nvPr/>
        </p:nvSpPr>
        <p:spPr>
          <a:xfrm>
            <a:off x="493141" y="1935921"/>
            <a:ext cx="10061369" cy="463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lphaUcParenR"/>
            </a:pPr>
            <a:r>
              <a:rPr lang="fr-FR" sz="2500" b="0" cap="none" dirty="0"/>
              <a:t>Étude de la similarité des cultures par ACP</a:t>
            </a:r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r>
              <a:rPr lang="fr-FR" sz="2500" b="0" cap="none" dirty="0"/>
              <a:t>Échantillonnage du jeu de données :</a:t>
            </a:r>
          </a:p>
          <a:p>
            <a:pPr algn="l"/>
            <a:endParaRPr lang="fr-FR" sz="2500" b="0" cap="none" dirty="0"/>
          </a:p>
          <a:p>
            <a:pPr marL="457200" indent="-457200" algn="l">
              <a:buAutoNum type="arabicParenR"/>
            </a:pPr>
            <a:r>
              <a:rPr lang="fr-FR" sz="2500" b="0" cap="none" dirty="0"/>
              <a:t>Toutes les modalités de cultures (22 cultures)</a:t>
            </a:r>
          </a:p>
          <a:p>
            <a:pPr marL="457200" indent="-457200" algn="l">
              <a:buAutoNum type="arabicParenR"/>
            </a:pPr>
            <a:r>
              <a:rPr lang="fr-FR" sz="2500" b="0" cap="none" dirty="0"/>
              <a:t>Sous-ensemble de 5 cultures similaires </a:t>
            </a:r>
          </a:p>
          <a:p>
            <a:pPr marL="457200" indent="-457200" algn="l">
              <a:buAutoNum type="arabicParenR"/>
            </a:pPr>
            <a:r>
              <a:rPr lang="fr-FR" sz="2500" b="0" cap="none" dirty="0"/>
              <a:t>Sous-ensemble de 5 cultures différentes</a:t>
            </a:r>
          </a:p>
          <a:p>
            <a:endParaRPr lang="fr-FR" sz="2500" b="0" cap="none" dirty="0"/>
          </a:p>
        </p:txBody>
      </p:sp>
    </p:spTree>
    <p:extLst>
      <p:ext uri="{BB962C8B-B14F-4D97-AF65-F5344CB8AC3E}">
        <p14:creationId xmlns:p14="http://schemas.microsoft.com/office/powerpoint/2010/main" val="394523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6A8DDF8-96E5-1A22-74BB-B64D5F64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B035B593-E8CC-9AE1-3E23-9FCC494C9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1DEC1E1-43D8-7DFB-A617-1924D826F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B7A066-CDBD-8FBE-2F15-46986E0E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Méthodes 2 :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endParaRPr lang="fr-FR" dirty="0"/>
          </a:p>
        </p:txBody>
      </p:sp>
      <p:pic>
        <p:nvPicPr>
          <p:cNvPr id="13" name="Image 12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CBFC3640-896F-322E-EDA4-D626BA9F6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4" y="1554208"/>
            <a:ext cx="1763855" cy="1493080"/>
          </a:xfrm>
          <a:prstGeom prst="rect">
            <a:avLst/>
          </a:prstGeom>
        </p:spPr>
      </p:pic>
      <p:pic>
        <p:nvPicPr>
          <p:cNvPr id="15" name="Image 14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AD11E32B-B031-FA74-40F1-A3C3E0CFD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660" y="1554209"/>
            <a:ext cx="2022875" cy="1484568"/>
          </a:xfrm>
          <a:prstGeom prst="rect">
            <a:avLst/>
          </a:prstGeom>
        </p:spPr>
      </p:pic>
      <p:pic>
        <p:nvPicPr>
          <p:cNvPr id="17" name="Image 16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28654344-76E9-2050-A2DF-C51ECCAE2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690" y="1554208"/>
            <a:ext cx="2263923" cy="2196678"/>
          </a:xfrm>
          <a:prstGeom prst="rect">
            <a:avLst/>
          </a:prstGeom>
        </p:spPr>
      </p:pic>
      <p:pic>
        <p:nvPicPr>
          <p:cNvPr id="19" name="Image 18" descr="Une image contenant diagramme, texte, ligne&#10;&#10;Description générée automatiquement">
            <a:extLst>
              <a:ext uri="{FF2B5EF4-FFF2-40B4-BE49-F238E27FC236}">
                <a16:creationId xmlns:a16="http://schemas.microsoft.com/office/drawing/2014/main" id="{2D755031-ADFE-3D28-A8FB-81C11E85A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5008" y="1606198"/>
            <a:ext cx="4143402" cy="2144688"/>
          </a:xfrm>
          <a:prstGeom prst="rect">
            <a:avLst/>
          </a:prstGeom>
        </p:spPr>
      </p:pic>
      <p:pic>
        <p:nvPicPr>
          <p:cNvPr id="21" name="Image 20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ADB8071A-4A59-8356-96DE-F93F2D203D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802" y="4672588"/>
            <a:ext cx="2457450" cy="2017945"/>
          </a:xfrm>
          <a:prstGeom prst="rect">
            <a:avLst/>
          </a:prstGeom>
        </p:spPr>
      </p:pic>
      <p:pic>
        <p:nvPicPr>
          <p:cNvPr id="23" name="Image 2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E2E751E-D61B-417E-DEAA-D19286DCC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333" y="3582065"/>
            <a:ext cx="820387" cy="1089508"/>
          </a:xfrm>
          <a:prstGeom prst="rect">
            <a:avLst/>
          </a:prstGeom>
        </p:spPr>
      </p:pic>
      <p:pic>
        <p:nvPicPr>
          <p:cNvPr id="26" name="Image 25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2D2EFAD3-CF19-43C4-BDD8-E4C1B182A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1034" y="4915548"/>
            <a:ext cx="2247942" cy="1645815"/>
          </a:xfrm>
          <a:prstGeom prst="rect">
            <a:avLst/>
          </a:prstGeom>
        </p:spPr>
      </p:pic>
      <p:pic>
        <p:nvPicPr>
          <p:cNvPr id="28" name="Image 27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482EF3D7-10F2-CC1F-E65B-9CA6C282B0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5758" y="4176692"/>
            <a:ext cx="2619789" cy="2513841"/>
          </a:xfrm>
          <a:prstGeom prst="rect">
            <a:avLst/>
          </a:prstGeom>
        </p:spPr>
      </p:pic>
      <p:pic>
        <p:nvPicPr>
          <p:cNvPr id="4" name="Image 3" descr="Une image contenant diagramme, ligne, texte&#10;&#10;Description générée automatiquement">
            <a:extLst>
              <a:ext uri="{FF2B5EF4-FFF2-40B4-BE49-F238E27FC236}">
                <a16:creationId xmlns:a16="http://schemas.microsoft.com/office/drawing/2014/main" id="{641EA054-8023-9C29-CDC4-3A89ECE81E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1153" y="4103711"/>
            <a:ext cx="4185240" cy="21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59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1AFE559-03B9-C7AA-C253-1ECC9685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398DD8B0-55B9-D580-6B8F-13D37C16A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F85F76C-A41B-48F9-FA9B-86A3A9956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CE91EE-F7A1-4472-62AB-97DC1D26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résultats des différentes méthodes</a:t>
            </a:r>
          </a:p>
        </p:txBody>
      </p:sp>
    </p:spTree>
    <p:extLst>
      <p:ext uri="{BB962C8B-B14F-4D97-AF65-F5344CB8AC3E}">
        <p14:creationId xmlns:p14="http://schemas.microsoft.com/office/powerpoint/2010/main" val="109396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8_TF44600913.potx" id="{3F4B8F92-26ED-416A-B278-0F43EAA51522}" vid="{65513B1A-6191-4BF0-AA8C-C8D2E027157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Damas</Template>
  <TotalTime>77</TotalTime>
  <Words>228</Words>
  <Application>Microsoft Office PowerPoint</Application>
  <PresentationFormat>Grand écran</PresentationFormat>
  <Paragraphs>60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</vt:lpstr>
      <vt:lpstr>Le machine learning au service de l’agriculture de précision</vt:lpstr>
      <vt:lpstr>Contexte global : agriculture et défis mondiaux</vt:lpstr>
      <vt:lpstr>Qu’est-ce que l’agriculture de précision ?</vt:lpstr>
      <vt:lpstr>Le rôle du machine learning dans l’agriculture de précision ?</vt:lpstr>
      <vt:lpstr>Présentation du jeu de données</vt:lpstr>
      <vt:lpstr>Méthodes de Machine learning</vt:lpstr>
      <vt:lpstr>Méthodes 1 : knn</vt:lpstr>
      <vt:lpstr>Méthodes 2 : random forest</vt:lpstr>
      <vt:lpstr>résultats des différentes méthodes</vt:lpstr>
      <vt:lpstr>Persepectives : deep learning et réseaux de neurones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Maud Lesage</dc:creator>
  <cp:lastModifiedBy>Emma Da Costa Silva</cp:lastModifiedBy>
  <cp:revision>5</cp:revision>
  <dcterms:created xsi:type="dcterms:W3CDTF">2024-10-15T11:20:50Z</dcterms:created>
  <dcterms:modified xsi:type="dcterms:W3CDTF">2024-10-17T16:33:26Z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